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66" r:id="rId4"/>
    <p:sldId id="265" r:id="rId5"/>
    <p:sldId id="267" r:id="rId6"/>
    <p:sldId id="264"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52EAD-21B3-43D7-B6DF-EA6311C133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AEB33F-146A-4DE1-80DD-511D193B43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DFB832-B1F5-4671-9344-5C44FF5FB1C5}"/>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5" name="Footer Placeholder 4">
            <a:extLst>
              <a:ext uri="{FF2B5EF4-FFF2-40B4-BE49-F238E27FC236}">
                <a16:creationId xmlns:a16="http://schemas.microsoft.com/office/drawing/2014/main" id="{CEB16676-0F6D-41DA-890F-5838A26018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7988BE-BC13-430E-A626-250A1F656DE5}"/>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137982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3C5A1-43A6-4FA1-8963-2994BA69D9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C81C54-50E9-4065-9DBE-D6162499A3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7021AF-D8F9-4CF1-96FB-075DB649E7AD}"/>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5" name="Footer Placeholder 4">
            <a:extLst>
              <a:ext uri="{FF2B5EF4-FFF2-40B4-BE49-F238E27FC236}">
                <a16:creationId xmlns:a16="http://schemas.microsoft.com/office/drawing/2014/main" id="{05EAA33C-541A-4B29-9EFF-6AEE2FD672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89BD42-E070-4EDE-9AEF-2735F9DAFF96}"/>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7093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1FB386-056C-4D83-A513-1C8B977887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A5C9C9-E6CB-4F1D-B4FB-E221C14FE7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4F3C8-BF38-4C0C-A813-C99B2A9CA2C3}"/>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5" name="Footer Placeholder 4">
            <a:extLst>
              <a:ext uri="{FF2B5EF4-FFF2-40B4-BE49-F238E27FC236}">
                <a16:creationId xmlns:a16="http://schemas.microsoft.com/office/drawing/2014/main" id="{43597287-8BA6-4968-833B-703C6CCDA0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C12CAB-6493-4D26-8841-B9E235977458}"/>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2736614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age 2">
    <p:spTree>
      <p:nvGrpSpPr>
        <p:cNvPr id="1" name=""/>
        <p:cNvGrpSpPr/>
        <p:nvPr/>
      </p:nvGrpSpPr>
      <p:grpSpPr>
        <a:xfrm>
          <a:off x="0" y="0"/>
          <a:ext cx="0" cy="0"/>
          <a:chOff x="0" y="0"/>
          <a:chExt cx="0" cy="0"/>
        </a:xfrm>
      </p:grpSpPr>
      <p:sp>
        <p:nvSpPr>
          <p:cNvPr id="17" name="Content Placeholder 16"/>
          <p:cNvSpPr>
            <a:spLocks noGrp="1"/>
          </p:cNvSpPr>
          <p:nvPr>
            <p:ph sz="quarter" idx="11"/>
          </p:nvPr>
        </p:nvSpPr>
        <p:spPr>
          <a:xfrm>
            <a:off x="622300" y="1400239"/>
            <a:ext cx="9752012" cy="4086161"/>
          </a:xfrm>
        </p:spPr>
        <p:txBody>
          <a:bodyPr>
            <a:normAutofit/>
          </a:bodyPr>
          <a:lstStyle>
            <a:lvl1pPr>
              <a:defRPr sz="1800">
                <a:solidFill>
                  <a:schemeClr val="bg2">
                    <a:lumMod val="25000"/>
                  </a:schemeClr>
                </a:solidFill>
              </a:defRPr>
            </a:lvl1pPr>
            <a:lvl2pPr>
              <a:defRPr sz="1600">
                <a:solidFill>
                  <a:schemeClr val="bg2">
                    <a:lumMod val="25000"/>
                  </a:schemeClr>
                </a:solidFill>
              </a:defRPr>
            </a:lvl2pPr>
            <a:lvl3pPr>
              <a:defRPr sz="1400">
                <a:solidFill>
                  <a:schemeClr val="bg2">
                    <a:lumMod val="25000"/>
                  </a:schemeClr>
                </a:solidFill>
              </a:defRPr>
            </a:lvl3pPr>
            <a:lvl4pPr>
              <a:defRPr sz="1200">
                <a:solidFill>
                  <a:schemeClr val="bg2">
                    <a:lumMod val="25000"/>
                  </a:schemeClr>
                </a:solidFill>
              </a:defRPr>
            </a:lvl4pPr>
            <a:lvl5pPr>
              <a:defRPr sz="1200">
                <a:solidFill>
                  <a:schemeClr val="bg2">
                    <a:lumMod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a:extLst>
              <a:ext uri="{FF2B5EF4-FFF2-40B4-BE49-F238E27FC236}">
                <a16:creationId xmlns:a16="http://schemas.microsoft.com/office/drawing/2014/main" id="{6D48A81A-7B2C-8E41-A9D8-8F03DA145B55}"/>
              </a:ext>
            </a:extLst>
          </p:cNvPr>
          <p:cNvCxnSpPr>
            <a:cxnSpLocks/>
          </p:cNvCxnSpPr>
          <p:nvPr userDrawn="1"/>
        </p:nvCxnSpPr>
        <p:spPr>
          <a:xfrm>
            <a:off x="0" y="1470518"/>
            <a:ext cx="0" cy="1958482"/>
          </a:xfrm>
          <a:prstGeom prst="line">
            <a:avLst/>
          </a:prstGeom>
          <a:ln w="76200">
            <a:solidFill>
              <a:srgbClr val="2EBEC7"/>
            </a:solidFill>
          </a:ln>
        </p:spPr>
        <p:style>
          <a:lnRef idx="1">
            <a:schemeClr val="accent1"/>
          </a:lnRef>
          <a:fillRef idx="0">
            <a:schemeClr val="accent1"/>
          </a:fillRef>
          <a:effectRef idx="0">
            <a:schemeClr val="accent1"/>
          </a:effectRef>
          <a:fontRef idx="minor">
            <a:schemeClr val="tx1"/>
          </a:fontRef>
        </p:style>
      </p:cxnSp>
      <p:sp>
        <p:nvSpPr>
          <p:cNvPr id="7" name="Content Placeholder 14">
            <a:extLst>
              <a:ext uri="{FF2B5EF4-FFF2-40B4-BE49-F238E27FC236}">
                <a16:creationId xmlns:a16="http://schemas.microsoft.com/office/drawing/2014/main" id="{389C62F0-DD2F-B347-B51D-845B9CAABCC6}"/>
              </a:ext>
            </a:extLst>
          </p:cNvPr>
          <p:cNvSpPr>
            <a:spLocks noGrp="1"/>
          </p:cNvSpPr>
          <p:nvPr>
            <p:ph sz="quarter" idx="10"/>
          </p:nvPr>
        </p:nvSpPr>
        <p:spPr>
          <a:xfrm>
            <a:off x="622300" y="469900"/>
            <a:ext cx="4775836" cy="459660"/>
          </a:xfrm>
        </p:spPr>
        <p:txBody>
          <a:bodyPr anchor="ctr">
            <a:normAutofit/>
          </a:bodyPr>
          <a:lstStyle>
            <a:lvl1pPr marL="0" indent="0">
              <a:buNone/>
              <a:defRPr lang="en-US" sz="2400" kern="1200" cap="all" baseline="0" dirty="0" smtClean="0">
                <a:solidFill>
                  <a:schemeClr val="tx1">
                    <a:lumMod val="65000"/>
                    <a:lumOff val="35000"/>
                  </a:schemeClr>
                </a:solidFill>
                <a:latin typeface="Arial Rounded MT Bold" panose="020F0704030504030204" pitchFamily="34" charset="77"/>
                <a:ea typeface="+mn-ea"/>
                <a:cs typeface="+mn-cs"/>
              </a:defRPr>
            </a:lvl1pPr>
          </a:lstStyle>
          <a:p>
            <a:pPr lvl="0"/>
            <a:r>
              <a:rPr lang="en-US"/>
              <a:t>Click to edit Master text styles</a:t>
            </a:r>
          </a:p>
        </p:txBody>
      </p:sp>
      <p:pic>
        <p:nvPicPr>
          <p:cNvPr id="9" name="Picture 8">
            <a:extLst>
              <a:ext uri="{FF2B5EF4-FFF2-40B4-BE49-F238E27FC236}">
                <a16:creationId xmlns:a16="http://schemas.microsoft.com/office/drawing/2014/main" id="{1BE5ED6E-D8ED-1432-DE93-F6EE9B4250F2}"/>
              </a:ext>
            </a:extLst>
          </p:cNvPr>
          <p:cNvPicPr>
            <a:picLocks noChangeAspect="1"/>
          </p:cNvPicPr>
          <p:nvPr userDrawn="1"/>
        </p:nvPicPr>
        <p:blipFill>
          <a:blip r:embed="rId2"/>
          <a:srcRect/>
          <a:stretch/>
        </p:blipFill>
        <p:spPr>
          <a:xfrm>
            <a:off x="185894" y="6140263"/>
            <a:ext cx="2356137" cy="589034"/>
          </a:xfrm>
          <a:prstGeom prst="rect">
            <a:avLst/>
          </a:prstGeom>
        </p:spPr>
      </p:pic>
    </p:spTree>
    <p:extLst>
      <p:ext uri="{BB962C8B-B14F-4D97-AF65-F5344CB8AC3E}">
        <p14:creationId xmlns:p14="http://schemas.microsoft.com/office/powerpoint/2010/main" val="34840104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45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FD774BD-C868-BA42-A17D-FA2537D1DCD0}"/>
              </a:ext>
            </a:extLst>
          </p:cNvPr>
          <p:cNvPicPr>
            <a:picLocks noChangeAspect="1"/>
          </p:cNvPicPr>
          <p:nvPr userDrawn="1"/>
        </p:nvPicPr>
        <p:blipFill>
          <a:blip r:embed="rId2"/>
          <a:srcRect t="12130" b="12130"/>
          <a:stretch/>
        </p:blipFill>
        <p:spPr>
          <a:xfrm>
            <a:off x="697633" y="1975103"/>
            <a:ext cx="6181345" cy="1170433"/>
          </a:xfrm>
          <a:prstGeom prst="rect">
            <a:avLst/>
          </a:prstGeom>
        </p:spPr>
      </p:pic>
      <p:sp>
        <p:nvSpPr>
          <p:cNvPr id="13" name="Text Placeholder 12"/>
          <p:cNvSpPr>
            <a:spLocks noGrp="1"/>
          </p:cNvSpPr>
          <p:nvPr>
            <p:ph type="body" sz="quarter" idx="11" hasCustomPrompt="1"/>
          </p:nvPr>
        </p:nvSpPr>
        <p:spPr>
          <a:xfrm>
            <a:off x="2303930" y="3173540"/>
            <a:ext cx="6181344" cy="414337"/>
          </a:xfrm>
        </p:spPr>
        <p:txBody>
          <a:bodyPr>
            <a:noAutofit/>
          </a:bodyPr>
          <a:lstStyle>
            <a:lvl1pPr marL="0" indent="0">
              <a:buNone/>
              <a:defRPr sz="2700" cap="all" baseline="0">
                <a:solidFill>
                  <a:srgbClr val="2EBEC7"/>
                </a:solidFill>
                <a:latin typeface="Arial Rounded MT Bold" panose="020F0704030504030204" pitchFamily="34" charset="0"/>
              </a:defRPr>
            </a:lvl1pPr>
          </a:lstStyle>
          <a:p>
            <a:pPr lvl="0"/>
            <a:r>
              <a:rPr lang="en-US" dirty="0"/>
              <a:t>subtitle</a:t>
            </a:r>
          </a:p>
        </p:txBody>
      </p:sp>
      <p:cxnSp>
        <p:nvCxnSpPr>
          <p:cNvPr id="18" name="Straight Connector 17">
            <a:extLst>
              <a:ext uri="{FF2B5EF4-FFF2-40B4-BE49-F238E27FC236}">
                <a16:creationId xmlns:a16="http://schemas.microsoft.com/office/drawing/2014/main" id="{9BDA5593-4ABA-5049-8F9C-8A33C2A4C8E1}"/>
              </a:ext>
            </a:extLst>
          </p:cNvPr>
          <p:cNvCxnSpPr>
            <a:cxnSpLocks/>
          </p:cNvCxnSpPr>
          <p:nvPr userDrawn="1"/>
        </p:nvCxnSpPr>
        <p:spPr>
          <a:xfrm>
            <a:off x="2373881" y="3673411"/>
            <a:ext cx="399424" cy="0"/>
          </a:xfrm>
          <a:prstGeom prst="line">
            <a:avLst/>
          </a:prstGeom>
          <a:ln>
            <a:solidFill>
              <a:srgbClr val="003A7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531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24699-D832-4A6C-8371-151BB9A675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E45E3-A373-48F8-B3CA-D3827B159A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07211-FBEC-41D3-BC86-80B85B92D512}"/>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5" name="Footer Placeholder 4">
            <a:extLst>
              <a:ext uri="{FF2B5EF4-FFF2-40B4-BE49-F238E27FC236}">
                <a16:creationId xmlns:a16="http://schemas.microsoft.com/office/drawing/2014/main" id="{E0966E96-5AA2-4730-8505-6FD715771C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12A446-A62B-4AE6-B667-9C4973895649}"/>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813647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C00B1-2193-4BDB-A167-C51BF18C6C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56068A-6968-477E-8248-A0AA079F0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57E5D-4102-416D-A825-DCF33D495D3E}"/>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5" name="Footer Placeholder 4">
            <a:extLst>
              <a:ext uri="{FF2B5EF4-FFF2-40B4-BE49-F238E27FC236}">
                <a16:creationId xmlns:a16="http://schemas.microsoft.com/office/drawing/2014/main" id="{5CA9FDB4-95A3-4000-98BF-0383AAF2E8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C0D5EA-F6AE-4BC0-AB21-D2B43B813367}"/>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1219868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5A06A-2708-461E-B8F6-7D63634487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C4CF50-2DB8-4C75-8D31-0DF6390EBE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B4E188-1220-4E35-807E-83955F621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EE22FF-8598-4864-A4DE-693C9C6ADF17}"/>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6" name="Footer Placeholder 5">
            <a:extLst>
              <a:ext uri="{FF2B5EF4-FFF2-40B4-BE49-F238E27FC236}">
                <a16:creationId xmlns:a16="http://schemas.microsoft.com/office/drawing/2014/main" id="{92F8FF97-A9B9-4D0D-8CE5-6869A4BEA9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F089DA-EA38-4D89-B594-0744642DF9EE}"/>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567661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5BD76-631A-4BD1-BC2D-2A94D18AA2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43337B-73BD-4E2E-ABBC-B6811B9C1A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EF71E6-9996-45ED-BAD3-5087B4655B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34C911-BFAE-400A-B415-81AB4E93E7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FA0FA3-7056-4790-893F-B14BCCE605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560D1A-5684-4EA8-9405-1AECC7FC9124}"/>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8" name="Footer Placeholder 7">
            <a:extLst>
              <a:ext uri="{FF2B5EF4-FFF2-40B4-BE49-F238E27FC236}">
                <a16:creationId xmlns:a16="http://schemas.microsoft.com/office/drawing/2014/main" id="{73740AF5-EAD9-47AA-890E-CD1ED243F9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ACA7E5-4D56-44E9-893B-3948510FDFAC}"/>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639885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B1987-FA20-4BC8-9A1E-BB51AF8AFE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A5DC68-45F8-4901-8B96-BBF5115F1469}"/>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4" name="Footer Placeholder 3">
            <a:extLst>
              <a:ext uri="{FF2B5EF4-FFF2-40B4-BE49-F238E27FC236}">
                <a16:creationId xmlns:a16="http://schemas.microsoft.com/office/drawing/2014/main" id="{0F106287-03E8-4A8D-9167-51A37330AD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C3D21B-89FD-44FF-9B65-C44F84C5CF26}"/>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2967933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5EBDB0-585A-4210-A1FE-100877F938D6}"/>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3" name="Footer Placeholder 2">
            <a:extLst>
              <a:ext uri="{FF2B5EF4-FFF2-40B4-BE49-F238E27FC236}">
                <a16:creationId xmlns:a16="http://schemas.microsoft.com/office/drawing/2014/main" id="{D4B7B7E2-13C3-473E-8A7D-293499F48D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E4C794-2042-4504-AAFF-5206ED6FCD50}"/>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2386667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D7B8F-4098-4C8D-BE49-F02CF6E4AD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D522E4-0B64-4219-B764-3846AC4F0C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B5FAA7-CD6E-48A8-961B-3AFCE34D94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B82B74-B10D-4952-B3C4-4F377FB71E6B}"/>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6" name="Footer Placeholder 5">
            <a:extLst>
              <a:ext uri="{FF2B5EF4-FFF2-40B4-BE49-F238E27FC236}">
                <a16:creationId xmlns:a16="http://schemas.microsoft.com/office/drawing/2014/main" id="{4CA39A5F-F726-42D4-9FE9-DFEB54DE1F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803AB2-8B9E-4345-A367-CAE49CC25B64}"/>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2113955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F6FE8-E4DE-473C-839C-283480CA26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8FD47A-C43E-46EC-8E14-33A45572DF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B75CEE-0754-40E6-A5A0-54A1EFC14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D5AB1D-2D52-40D9-800C-AA542891909F}"/>
              </a:ext>
            </a:extLst>
          </p:cNvPr>
          <p:cNvSpPr>
            <a:spLocks noGrp="1"/>
          </p:cNvSpPr>
          <p:nvPr>
            <p:ph type="dt" sz="half" idx="10"/>
          </p:nvPr>
        </p:nvSpPr>
        <p:spPr/>
        <p:txBody>
          <a:bodyPr/>
          <a:lstStyle/>
          <a:p>
            <a:fld id="{1507E38C-9FF1-4DF2-A57A-C92BC4AA6C9D}" type="datetimeFigureOut">
              <a:rPr lang="en-US" smtClean="0"/>
              <a:t>9/22/2022</a:t>
            </a:fld>
            <a:endParaRPr lang="en-US"/>
          </a:p>
        </p:txBody>
      </p:sp>
      <p:sp>
        <p:nvSpPr>
          <p:cNvPr id="6" name="Footer Placeholder 5">
            <a:extLst>
              <a:ext uri="{FF2B5EF4-FFF2-40B4-BE49-F238E27FC236}">
                <a16:creationId xmlns:a16="http://schemas.microsoft.com/office/drawing/2014/main" id="{9C453026-4D55-4B8D-9DF1-62B0494155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4378E1-D82F-4117-9C24-9E10A16B37C2}"/>
              </a:ext>
            </a:extLst>
          </p:cNvPr>
          <p:cNvSpPr>
            <a:spLocks noGrp="1"/>
          </p:cNvSpPr>
          <p:nvPr>
            <p:ph type="sldNum" sz="quarter" idx="12"/>
          </p:nvPr>
        </p:nvSpPr>
        <p:spPr/>
        <p:txBody>
          <a:bodyPr/>
          <a:lstStyle/>
          <a:p>
            <a:fld id="{059D43B1-4BB2-4C5F-B25A-753F75A1BA0B}" type="slidenum">
              <a:rPr lang="en-US" smtClean="0"/>
              <a:t>‹#›</a:t>
            </a:fld>
            <a:endParaRPr lang="en-US"/>
          </a:p>
        </p:txBody>
      </p:sp>
    </p:spTree>
    <p:extLst>
      <p:ext uri="{BB962C8B-B14F-4D97-AF65-F5344CB8AC3E}">
        <p14:creationId xmlns:p14="http://schemas.microsoft.com/office/powerpoint/2010/main" val="1776502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C2B612-D150-4850-AD84-70F31D9605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2773D5-03CA-4AD9-BA33-D8D8B7141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B470C2-FB39-4ED4-8386-3A4C7241AC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7E38C-9FF1-4DF2-A57A-C92BC4AA6C9D}" type="datetimeFigureOut">
              <a:rPr lang="en-US" smtClean="0"/>
              <a:t>9/22/2022</a:t>
            </a:fld>
            <a:endParaRPr lang="en-US"/>
          </a:p>
        </p:txBody>
      </p:sp>
      <p:sp>
        <p:nvSpPr>
          <p:cNvPr id="5" name="Footer Placeholder 4">
            <a:extLst>
              <a:ext uri="{FF2B5EF4-FFF2-40B4-BE49-F238E27FC236}">
                <a16:creationId xmlns:a16="http://schemas.microsoft.com/office/drawing/2014/main" id="{D3105B23-2F73-40E9-8166-94224A201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73F80C-1CD3-4AAD-9AEF-526FCBAFE4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D43B1-4BB2-4C5F-B25A-753F75A1BA0B}" type="slidenum">
              <a:rPr lang="en-US" smtClean="0"/>
              <a:t>‹#›</a:t>
            </a:fld>
            <a:endParaRPr lang="en-US"/>
          </a:p>
        </p:txBody>
      </p:sp>
    </p:spTree>
    <p:extLst>
      <p:ext uri="{BB962C8B-B14F-4D97-AF65-F5344CB8AC3E}">
        <p14:creationId xmlns:p14="http://schemas.microsoft.com/office/powerpoint/2010/main" val="1428866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3467078-6DA4-42CA-9B2B-F8C83295C192}"/>
              </a:ext>
            </a:extLst>
          </p:cNvPr>
          <p:cNvSpPr>
            <a:spLocks noGrp="1"/>
          </p:cNvSpPr>
          <p:nvPr>
            <p:ph type="body" sz="quarter" idx="11"/>
          </p:nvPr>
        </p:nvSpPr>
        <p:spPr>
          <a:xfrm>
            <a:off x="2303929" y="3173540"/>
            <a:ext cx="6446665" cy="414337"/>
          </a:xfrm>
        </p:spPr>
        <p:txBody>
          <a:bodyPr/>
          <a:lstStyle/>
          <a:p>
            <a:r>
              <a:rPr lang="en-US" dirty="0"/>
              <a:t>Document viewing for policies</a:t>
            </a:r>
          </a:p>
        </p:txBody>
      </p:sp>
    </p:spTree>
    <p:extLst>
      <p:ext uri="{BB962C8B-B14F-4D97-AF65-F5344CB8AC3E}">
        <p14:creationId xmlns:p14="http://schemas.microsoft.com/office/powerpoint/2010/main" val="329812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FE08C7-E1CD-AEBD-F10E-B2265751FF6E}"/>
              </a:ext>
            </a:extLst>
          </p:cNvPr>
          <p:cNvSpPr>
            <a:spLocks noGrp="1"/>
          </p:cNvSpPr>
          <p:nvPr>
            <p:ph sz="quarter" idx="11"/>
          </p:nvPr>
        </p:nvSpPr>
        <p:spPr/>
        <p:txBody>
          <a:bodyPr>
            <a:normAutofit fontScale="92500" lnSpcReduction="20000"/>
          </a:bodyPr>
          <a:lstStyle/>
          <a:p>
            <a:pPr marL="0" indent="0">
              <a:buNone/>
            </a:pPr>
            <a:r>
              <a:rPr lang="en-US" b="1" dirty="0"/>
              <a:t>Document Viewing Release 1:</a:t>
            </a:r>
          </a:p>
          <a:p>
            <a:r>
              <a:rPr lang="en-US" dirty="0"/>
              <a:t>Users will be able to view documents for issued policies on the Policy Details page.</a:t>
            </a:r>
          </a:p>
          <a:p>
            <a:r>
              <a:rPr lang="en-US" dirty="0"/>
              <a:t>Documents available for viewing include FloodPro (older) documents and new policy documents uploaded on Trident</a:t>
            </a:r>
          </a:p>
          <a:p>
            <a:r>
              <a:rPr lang="en-US" dirty="0"/>
              <a:t>Users will be able to download documents for viewing.</a:t>
            </a:r>
          </a:p>
          <a:p>
            <a:endParaRPr lang="en-US" dirty="0"/>
          </a:p>
          <a:p>
            <a:pPr marL="0" indent="0">
              <a:buNone/>
            </a:pPr>
            <a:r>
              <a:rPr lang="en-US" b="1" dirty="0"/>
              <a:t>User Journey:</a:t>
            </a:r>
          </a:p>
          <a:p>
            <a:pPr marL="342900" indent="-342900">
              <a:buAutoNum type="arabicPeriod"/>
            </a:pPr>
            <a:r>
              <a:rPr lang="en-US" dirty="0"/>
              <a:t>Search for the policy that you want to view documents for.</a:t>
            </a:r>
          </a:p>
          <a:p>
            <a:pPr marL="342900" indent="-342900">
              <a:buAutoNum type="arabicPeriod"/>
            </a:pPr>
            <a:r>
              <a:rPr lang="en-US" dirty="0"/>
              <a:t>On the policy details page, click on the “documents” tab on the policy details page.</a:t>
            </a:r>
          </a:p>
          <a:p>
            <a:pPr marL="342900" indent="-342900">
              <a:buAutoNum type="arabicPeriod"/>
            </a:pPr>
            <a:r>
              <a:rPr lang="en-US" dirty="0"/>
              <a:t>User focus is on document viewing, with newest documents listed first.</a:t>
            </a:r>
          </a:p>
          <a:p>
            <a:pPr marL="342900" indent="-342900">
              <a:buAutoNum type="arabicPeriod"/>
            </a:pPr>
            <a:r>
              <a:rPr lang="en-US" dirty="0"/>
              <a:t>User can change the sort to oldest first, or can change sort alphabetically by document type.</a:t>
            </a:r>
          </a:p>
          <a:p>
            <a:pPr marL="342900" indent="-342900">
              <a:buAutoNum type="arabicPeriod"/>
            </a:pPr>
            <a:r>
              <a:rPr lang="en-US" dirty="0"/>
              <a:t>The user selects the document that they want to view by clicking the “download” icon for the document.</a:t>
            </a:r>
          </a:p>
          <a:p>
            <a:pPr marL="342900" indent="-342900">
              <a:buAutoNum type="arabicPeriod"/>
            </a:pPr>
            <a:r>
              <a:rPr lang="en-US" dirty="0"/>
              <a:t>To go back to the policy detail page, click the “summary” tab</a:t>
            </a:r>
          </a:p>
          <a:p>
            <a:pPr marL="342900" indent="-342900">
              <a:buAutoNum type="arabicPeriod"/>
            </a:pPr>
            <a:endParaRPr lang="en-US" dirty="0"/>
          </a:p>
          <a:p>
            <a:pPr marL="0" indent="0">
              <a:buNone/>
            </a:pPr>
            <a:endParaRPr lang="en-US" dirty="0"/>
          </a:p>
          <a:p>
            <a:endParaRPr lang="en-US" dirty="0"/>
          </a:p>
        </p:txBody>
      </p:sp>
      <p:sp>
        <p:nvSpPr>
          <p:cNvPr id="3" name="Content Placeholder 2">
            <a:extLst>
              <a:ext uri="{FF2B5EF4-FFF2-40B4-BE49-F238E27FC236}">
                <a16:creationId xmlns:a16="http://schemas.microsoft.com/office/drawing/2014/main" id="{FCAC46C4-FD74-D920-92F4-D98FDFC811F1}"/>
              </a:ext>
            </a:extLst>
          </p:cNvPr>
          <p:cNvSpPr>
            <a:spLocks noGrp="1"/>
          </p:cNvSpPr>
          <p:nvPr>
            <p:ph sz="quarter" idx="10"/>
          </p:nvPr>
        </p:nvSpPr>
        <p:spPr/>
        <p:txBody>
          <a:bodyPr/>
          <a:lstStyle/>
          <a:p>
            <a:r>
              <a:rPr lang="en-US" dirty="0"/>
              <a:t>summary</a:t>
            </a:r>
          </a:p>
        </p:txBody>
      </p:sp>
    </p:spTree>
    <p:extLst>
      <p:ext uri="{BB962C8B-B14F-4D97-AF65-F5344CB8AC3E}">
        <p14:creationId xmlns:p14="http://schemas.microsoft.com/office/powerpoint/2010/main" val="3732274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AC46C4-FD74-D920-92F4-D98FDFC811F1}"/>
              </a:ext>
            </a:extLst>
          </p:cNvPr>
          <p:cNvSpPr>
            <a:spLocks noGrp="1"/>
          </p:cNvSpPr>
          <p:nvPr>
            <p:ph sz="quarter" idx="10"/>
          </p:nvPr>
        </p:nvSpPr>
        <p:spPr/>
        <p:txBody>
          <a:bodyPr/>
          <a:lstStyle/>
          <a:p>
            <a:r>
              <a:rPr lang="en-US" dirty="0"/>
              <a:t>Documents tab</a:t>
            </a:r>
          </a:p>
        </p:txBody>
      </p:sp>
      <p:pic>
        <p:nvPicPr>
          <p:cNvPr id="4" name="Picture 3">
            <a:extLst>
              <a:ext uri="{FF2B5EF4-FFF2-40B4-BE49-F238E27FC236}">
                <a16:creationId xmlns:a16="http://schemas.microsoft.com/office/drawing/2014/main" id="{89CEDBF3-052E-42F0-B517-2DA1541154C5}"/>
              </a:ext>
            </a:extLst>
          </p:cNvPr>
          <p:cNvPicPr>
            <a:picLocks noChangeAspect="1"/>
          </p:cNvPicPr>
          <p:nvPr/>
        </p:nvPicPr>
        <p:blipFill>
          <a:blip r:embed="rId2"/>
          <a:stretch>
            <a:fillRect/>
          </a:stretch>
        </p:blipFill>
        <p:spPr>
          <a:xfrm>
            <a:off x="622300" y="1228089"/>
            <a:ext cx="10052567" cy="4635738"/>
          </a:xfrm>
          <a:prstGeom prst="rect">
            <a:avLst/>
          </a:prstGeom>
        </p:spPr>
      </p:pic>
    </p:spTree>
    <p:extLst>
      <p:ext uri="{BB962C8B-B14F-4D97-AF65-F5344CB8AC3E}">
        <p14:creationId xmlns:p14="http://schemas.microsoft.com/office/powerpoint/2010/main" val="3617857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AC46C4-FD74-D920-92F4-D98FDFC811F1}"/>
              </a:ext>
            </a:extLst>
          </p:cNvPr>
          <p:cNvSpPr>
            <a:spLocks noGrp="1"/>
          </p:cNvSpPr>
          <p:nvPr>
            <p:ph sz="quarter" idx="10"/>
          </p:nvPr>
        </p:nvSpPr>
        <p:spPr/>
        <p:txBody>
          <a:bodyPr/>
          <a:lstStyle/>
          <a:p>
            <a:r>
              <a:rPr lang="en-US" dirty="0"/>
              <a:t>About document viewing</a:t>
            </a:r>
          </a:p>
        </p:txBody>
      </p:sp>
      <p:pic>
        <p:nvPicPr>
          <p:cNvPr id="1026" name="Picture 2" descr="C:\Users\bethanyk\AppData\Local\Temp\SNAGHTML4c61eb48.PNG">
            <a:extLst>
              <a:ext uri="{FF2B5EF4-FFF2-40B4-BE49-F238E27FC236}">
                <a16:creationId xmlns:a16="http://schemas.microsoft.com/office/drawing/2014/main" id="{D49E4733-2097-4FD9-BC33-FE14746499C1}"/>
              </a:ext>
            </a:extLst>
          </p:cNvPr>
          <p:cNvPicPr>
            <a:picLocks noGrp="1" noChangeAspect="1" noChangeArrowheads="1"/>
          </p:cNvPicPr>
          <p:nvPr>
            <p:ph sz="quarter" idx="11"/>
          </p:nvPr>
        </p:nvPicPr>
        <p:blipFill>
          <a:blip r:embed="rId2">
            <a:extLst>
              <a:ext uri="{28A0092B-C50C-407E-A947-70E740481C1C}">
                <a14:useLocalDpi xmlns:a14="http://schemas.microsoft.com/office/drawing/2010/main" val="0"/>
              </a:ext>
            </a:extLst>
          </a:blip>
          <a:srcRect/>
          <a:stretch>
            <a:fillRect/>
          </a:stretch>
        </p:blipFill>
        <p:spPr bwMode="auto">
          <a:xfrm>
            <a:off x="622300" y="1183794"/>
            <a:ext cx="9752013" cy="313675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84405C2-A99D-41D3-944D-37D9E6CDABC6}"/>
              </a:ext>
            </a:extLst>
          </p:cNvPr>
          <p:cNvSpPr txBox="1"/>
          <p:nvPr/>
        </p:nvSpPr>
        <p:spPr>
          <a:xfrm>
            <a:off x="534176" y="4476306"/>
            <a:ext cx="9840137" cy="1754326"/>
          </a:xfrm>
          <a:prstGeom prst="rect">
            <a:avLst/>
          </a:prstGeom>
          <a:noFill/>
        </p:spPr>
        <p:txBody>
          <a:bodyPr wrap="square" rtlCol="0">
            <a:spAutoFit/>
          </a:bodyPr>
          <a:lstStyle/>
          <a:p>
            <a:pPr marL="342900" indent="-342900">
              <a:buAutoNum type="arabicPeriod"/>
            </a:pPr>
            <a:r>
              <a:rPr lang="en-US" dirty="0"/>
              <a:t>Documents are displayed as newest first. Click “Received Date” to change the filter to Oldest First.</a:t>
            </a:r>
          </a:p>
          <a:p>
            <a:pPr marL="342900" indent="-342900">
              <a:buAutoNum type="arabicPeriod"/>
            </a:pPr>
            <a:r>
              <a:rPr lang="en-US" dirty="0"/>
              <a:t>If you want to change the sort by Document Name, Click the “Document Name” header.</a:t>
            </a:r>
          </a:p>
          <a:p>
            <a:pPr marL="342900" indent="-342900">
              <a:buAutoNum type="arabicPeriod"/>
            </a:pPr>
            <a:r>
              <a:rPr lang="en-US" dirty="0"/>
              <a:t>To view a document, click the “download” icon for the document that you want to view.</a:t>
            </a:r>
          </a:p>
          <a:p>
            <a:pPr marL="342900" indent="-342900">
              <a:buAutoNum type="arabicPeriod"/>
            </a:pPr>
            <a:r>
              <a:rPr lang="en-US" dirty="0"/>
              <a:t>To go back to the policy details page, click the “summary” tab.</a:t>
            </a:r>
          </a:p>
          <a:p>
            <a:pPr marL="342900" indent="-342900">
              <a:buAutoNum type="arabicPeriod"/>
            </a:pPr>
            <a:r>
              <a:rPr lang="en-US" dirty="0"/>
              <a:t>Use the scroll bar to view more documents on the page.</a:t>
            </a:r>
          </a:p>
          <a:p>
            <a:pPr marL="342900" indent="-342900">
              <a:buAutoNum type="arabicPeriod"/>
            </a:pPr>
            <a:r>
              <a:rPr lang="en-US" dirty="0"/>
              <a:t>Use the next page arrow to navigate to the next page of documents.</a:t>
            </a:r>
          </a:p>
        </p:txBody>
      </p:sp>
    </p:spTree>
    <p:extLst>
      <p:ext uri="{BB962C8B-B14F-4D97-AF65-F5344CB8AC3E}">
        <p14:creationId xmlns:p14="http://schemas.microsoft.com/office/powerpoint/2010/main" val="4122169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AC46C4-FD74-D920-92F4-D98FDFC811F1}"/>
              </a:ext>
            </a:extLst>
          </p:cNvPr>
          <p:cNvSpPr>
            <a:spLocks noGrp="1"/>
          </p:cNvSpPr>
          <p:nvPr>
            <p:ph sz="quarter" idx="10"/>
          </p:nvPr>
        </p:nvSpPr>
        <p:spPr/>
        <p:txBody>
          <a:bodyPr/>
          <a:lstStyle/>
          <a:p>
            <a:r>
              <a:rPr lang="en-US" dirty="0"/>
              <a:t>What’s in &amp; what’s out</a:t>
            </a:r>
          </a:p>
        </p:txBody>
      </p:sp>
      <p:graphicFrame>
        <p:nvGraphicFramePr>
          <p:cNvPr id="7" name="Google Shape;254;p47">
            <a:extLst>
              <a:ext uri="{FF2B5EF4-FFF2-40B4-BE49-F238E27FC236}">
                <a16:creationId xmlns:a16="http://schemas.microsoft.com/office/drawing/2014/main" id="{906C8642-F646-4ADD-9907-F81D489AC3AC}"/>
              </a:ext>
            </a:extLst>
          </p:cNvPr>
          <p:cNvGraphicFramePr/>
          <p:nvPr>
            <p:extLst>
              <p:ext uri="{D42A27DB-BD31-4B8C-83A1-F6EECF244321}">
                <p14:modId xmlns:p14="http://schemas.microsoft.com/office/powerpoint/2010/main" val="3778947619"/>
              </p:ext>
            </p:extLst>
          </p:nvPr>
        </p:nvGraphicFramePr>
        <p:xfrm>
          <a:off x="622300" y="929560"/>
          <a:ext cx="11318063" cy="5088051"/>
        </p:xfrm>
        <a:graphic>
          <a:graphicData uri="http://schemas.openxmlformats.org/drawingml/2006/table">
            <a:tbl>
              <a:tblPr>
                <a:noFill/>
              </a:tblPr>
              <a:tblGrid>
                <a:gridCol w="3099415">
                  <a:extLst>
                    <a:ext uri="{9D8B030D-6E8A-4147-A177-3AD203B41FA5}">
                      <a16:colId xmlns:a16="http://schemas.microsoft.com/office/drawing/2014/main" val="20000"/>
                    </a:ext>
                  </a:extLst>
                </a:gridCol>
                <a:gridCol w="4199604">
                  <a:extLst>
                    <a:ext uri="{9D8B030D-6E8A-4147-A177-3AD203B41FA5}">
                      <a16:colId xmlns:a16="http://schemas.microsoft.com/office/drawing/2014/main" val="20001"/>
                    </a:ext>
                  </a:extLst>
                </a:gridCol>
                <a:gridCol w="4019044">
                  <a:extLst>
                    <a:ext uri="{9D8B030D-6E8A-4147-A177-3AD203B41FA5}">
                      <a16:colId xmlns:a16="http://schemas.microsoft.com/office/drawing/2014/main" val="20002"/>
                    </a:ext>
                  </a:extLst>
                </a:gridCol>
              </a:tblGrid>
              <a:tr h="336959">
                <a:tc>
                  <a:txBody>
                    <a:bodyPr/>
                    <a:lstStyle/>
                    <a:p>
                      <a:pPr marL="0" lvl="0" indent="0" algn="l" rtl="0">
                        <a:spcBef>
                          <a:spcPts val="0"/>
                        </a:spcBef>
                        <a:spcAft>
                          <a:spcPts val="0"/>
                        </a:spcAft>
                        <a:buNone/>
                      </a:pPr>
                      <a:r>
                        <a:rPr lang="en" sz="1000" b="1"/>
                        <a:t>Item</a:t>
                      </a:r>
                      <a:endParaRPr sz="1000" b="1"/>
                    </a:p>
                  </a:txBody>
                  <a:tcPr marL="91425" marR="91425" marT="91425" marB="91425">
                    <a:solidFill>
                      <a:srgbClr val="D9D9D9"/>
                    </a:solidFill>
                  </a:tcPr>
                </a:tc>
                <a:tc>
                  <a:txBody>
                    <a:bodyPr/>
                    <a:lstStyle/>
                    <a:p>
                      <a:pPr marL="0" lvl="0" indent="0" algn="l" rtl="0">
                        <a:spcBef>
                          <a:spcPts val="0"/>
                        </a:spcBef>
                        <a:spcAft>
                          <a:spcPts val="0"/>
                        </a:spcAft>
                        <a:buNone/>
                      </a:pPr>
                      <a:r>
                        <a:rPr lang="en" sz="1000" b="1" dirty="0"/>
                        <a:t>What is included in Day 1 functionality</a:t>
                      </a:r>
                      <a:endParaRPr sz="1000" b="1" dirty="0"/>
                    </a:p>
                  </a:txBody>
                  <a:tcPr marL="91425" marR="91425" marT="91425" marB="91425">
                    <a:solidFill>
                      <a:srgbClr val="D9D9D9"/>
                    </a:solidFill>
                  </a:tcPr>
                </a:tc>
                <a:tc>
                  <a:txBody>
                    <a:bodyPr/>
                    <a:lstStyle/>
                    <a:p>
                      <a:pPr marL="0" lvl="0" indent="0" algn="l" rtl="0">
                        <a:spcBef>
                          <a:spcPts val="0"/>
                        </a:spcBef>
                        <a:spcAft>
                          <a:spcPts val="0"/>
                        </a:spcAft>
                        <a:buNone/>
                      </a:pPr>
                      <a:r>
                        <a:rPr lang="en" sz="1000" b="1" dirty="0"/>
                        <a:t>What’s not included</a:t>
                      </a:r>
                      <a:endParaRPr sz="1000" b="1" dirty="0"/>
                    </a:p>
                  </a:txBody>
                  <a:tcPr marL="91425" marR="91425" marT="91425" marB="91425">
                    <a:solidFill>
                      <a:srgbClr val="D9D9D9"/>
                    </a:solidFill>
                  </a:tcPr>
                </a:tc>
                <a:extLst>
                  <a:ext uri="{0D108BD9-81ED-4DB2-BD59-A6C34878D82A}">
                    <a16:rowId xmlns:a16="http://schemas.microsoft.com/office/drawing/2014/main" val="10000"/>
                  </a:ext>
                </a:extLst>
              </a:tr>
              <a:tr h="643313">
                <a:tc>
                  <a:txBody>
                    <a:bodyPr/>
                    <a:lstStyle/>
                    <a:p>
                      <a:pPr marL="0" lvl="0" indent="0" algn="l" rtl="0">
                        <a:spcBef>
                          <a:spcPts val="0"/>
                        </a:spcBef>
                        <a:spcAft>
                          <a:spcPts val="0"/>
                        </a:spcAft>
                        <a:buNone/>
                      </a:pPr>
                      <a:r>
                        <a:rPr lang="en" sz="900" dirty="0"/>
                        <a:t>Policy Declaration Pages, Renewal Notices (Bills), Expiration Notices, Non-Renewal Notice</a:t>
                      </a:r>
                      <a:endParaRPr sz="900" dirty="0"/>
                    </a:p>
                  </a:txBody>
                  <a:tcPr marL="91425" marR="91425" marT="91425" marB="91425"/>
                </a:tc>
                <a:tc>
                  <a:txBody>
                    <a:bodyPr/>
                    <a:lstStyle/>
                    <a:p>
                      <a:pPr marL="0" lvl="0" indent="0" algn="l" rtl="0">
                        <a:spcBef>
                          <a:spcPts val="0"/>
                        </a:spcBef>
                        <a:spcAft>
                          <a:spcPts val="0"/>
                        </a:spcAft>
                        <a:buNone/>
                      </a:pPr>
                      <a:r>
                        <a:rPr lang="en" sz="900"/>
                        <a:t>Any Declaration Page, Renewal Bill, Expiration Notice, and Non-Renewal Notice that has been printed will be visible in the document center.</a:t>
                      </a:r>
                      <a:endParaRPr sz="900"/>
                    </a:p>
                  </a:txBody>
                  <a:tcPr marL="91425" marR="91425" marT="91425" marB="91425"/>
                </a:tc>
                <a:tc>
                  <a:txBody>
                    <a:bodyPr/>
                    <a:lstStyle/>
                    <a:p>
                      <a:pPr marL="0" lvl="0" indent="0" algn="l" rtl="0">
                        <a:spcBef>
                          <a:spcPts val="0"/>
                        </a:spcBef>
                        <a:spcAft>
                          <a:spcPts val="0"/>
                        </a:spcAft>
                        <a:buNone/>
                      </a:pPr>
                      <a:r>
                        <a:rPr lang="en" sz="900" dirty="0"/>
                        <a:t>A document not previously not generated will not be available</a:t>
                      </a:r>
                      <a:endParaRPr sz="900" dirty="0"/>
                    </a:p>
                  </a:txBody>
                  <a:tcPr marL="91425" marR="91425" marT="91425" marB="91425"/>
                </a:tc>
                <a:extLst>
                  <a:ext uri="{0D108BD9-81ED-4DB2-BD59-A6C34878D82A}">
                    <a16:rowId xmlns:a16="http://schemas.microsoft.com/office/drawing/2014/main" val="10001"/>
                  </a:ext>
                </a:extLst>
              </a:tr>
              <a:tr h="490136">
                <a:tc>
                  <a:txBody>
                    <a:bodyPr/>
                    <a:lstStyle/>
                    <a:p>
                      <a:pPr marL="0" lvl="0" indent="0" algn="l" rtl="0">
                        <a:spcBef>
                          <a:spcPts val="0"/>
                        </a:spcBef>
                        <a:spcAft>
                          <a:spcPts val="0"/>
                        </a:spcAft>
                        <a:buNone/>
                      </a:pPr>
                      <a:r>
                        <a:rPr lang="en" sz="900" dirty="0"/>
                        <a:t>View application documents submitted on Trident </a:t>
                      </a:r>
                      <a:r>
                        <a:rPr lang="en-US" sz="900" dirty="0"/>
                        <a:t>for Issued Policies</a:t>
                      </a:r>
                      <a:endParaRPr sz="900" dirty="0"/>
                    </a:p>
                  </a:txBody>
                  <a:tcPr marL="91425" marR="91425" marT="91425" marB="91425"/>
                </a:tc>
                <a:tc>
                  <a:txBody>
                    <a:bodyPr/>
                    <a:lstStyle/>
                    <a:p>
                      <a:pPr marL="0" lvl="0" indent="0" algn="l" rtl="0">
                        <a:spcBef>
                          <a:spcPts val="0"/>
                        </a:spcBef>
                        <a:spcAft>
                          <a:spcPts val="0"/>
                        </a:spcAft>
                        <a:buNone/>
                      </a:pPr>
                      <a:r>
                        <a:rPr lang="en" sz="900" dirty="0"/>
                        <a:t>Any document uploaded on the policy builder page is included </a:t>
                      </a:r>
                      <a:r>
                        <a:rPr lang="en-US" sz="900" dirty="0"/>
                        <a:t>on the Policy Details document viewing page.</a:t>
                      </a:r>
                      <a:endParaRPr sz="900" dirty="0"/>
                    </a:p>
                  </a:txBody>
                  <a:tcPr marL="91425" marR="91425" marT="91425" marB="91425"/>
                </a:tc>
                <a:tc>
                  <a:txBody>
                    <a:bodyPr/>
                    <a:lstStyle/>
                    <a:p>
                      <a:pPr marL="0" lvl="0" indent="0" algn="l" rtl="0">
                        <a:spcBef>
                          <a:spcPts val="0"/>
                        </a:spcBef>
                        <a:spcAft>
                          <a:spcPts val="0"/>
                        </a:spcAft>
                        <a:buNone/>
                      </a:pPr>
                      <a:r>
                        <a:rPr lang="en" sz="900"/>
                        <a:t>Primary Residence electronic signature documents and on-site attestations </a:t>
                      </a:r>
                      <a:endParaRPr sz="900"/>
                    </a:p>
                  </a:txBody>
                  <a:tcPr marL="91425" marR="91425" marT="91425" marB="91425"/>
                </a:tc>
                <a:extLst>
                  <a:ext uri="{0D108BD9-81ED-4DB2-BD59-A6C34878D82A}">
                    <a16:rowId xmlns:a16="http://schemas.microsoft.com/office/drawing/2014/main" val="10002"/>
                  </a:ext>
                </a:extLst>
              </a:tr>
              <a:tr h="545251">
                <a:tc>
                  <a:txBody>
                    <a:bodyPr/>
                    <a:lstStyle/>
                    <a:p>
                      <a:pPr marL="0" lvl="0" indent="0" algn="l" rtl="0">
                        <a:spcBef>
                          <a:spcPts val="0"/>
                        </a:spcBef>
                        <a:spcAft>
                          <a:spcPts val="0"/>
                        </a:spcAft>
                        <a:buNone/>
                      </a:pPr>
                      <a:r>
                        <a:rPr lang="en" sz="900"/>
                        <a:t>Underwriting documents submitted in FloodPro or Nautilus</a:t>
                      </a:r>
                      <a:endParaRPr sz="900"/>
                    </a:p>
                  </a:txBody>
                  <a:tcPr marL="91425" marR="91425" marT="91425" marB="91425"/>
                </a:tc>
                <a:tc>
                  <a:txBody>
                    <a:bodyPr/>
                    <a:lstStyle/>
                    <a:p>
                      <a:pPr marL="0" lvl="0" indent="0" algn="l" rtl="0">
                        <a:spcBef>
                          <a:spcPts val="0"/>
                        </a:spcBef>
                        <a:spcAft>
                          <a:spcPts val="0"/>
                        </a:spcAft>
                        <a:buNone/>
                      </a:pPr>
                      <a:r>
                        <a:rPr lang="en" sz="900" dirty="0"/>
                        <a:t>Any document that is indexed to the policy number will be visible in the document center.</a:t>
                      </a:r>
                      <a:endParaRPr sz="900" dirty="0"/>
                    </a:p>
                  </a:txBody>
                  <a:tcPr marL="91425" marR="91425" marT="91425" marB="91425"/>
                </a:tc>
                <a:tc>
                  <a:txBody>
                    <a:bodyPr/>
                    <a:lstStyle/>
                    <a:p>
                      <a:pPr marL="0" lvl="0" indent="0" algn="l" rtl="0">
                        <a:spcBef>
                          <a:spcPts val="0"/>
                        </a:spcBef>
                        <a:spcAft>
                          <a:spcPts val="0"/>
                        </a:spcAft>
                        <a:buNone/>
                      </a:pPr>
                      <a:r>
                        <a:rPr lang="en" sz="900"/>
                        <a:t>Documents indexed to only the quote number (and not the quote + policy number) will not be visible in the policy’s document center.</a:t>
                      </a:r>
                      <a:endParaRPr sz="900"/>
                    </a:p>
                  </a:txBody>
                  <a:tcPr marL="91425" marR="91425" marT="91425" marB="91425"/>
                </a:tc>
                <a:extLst>
                  <a:ext uri="{0D108BD9-81ED-4DB2-BD59-A6C34878D82A}">
                    <a16:rowId xmlns:a16="http://schemas.microsoft.com/office/drawing/2014/main" val="10003"/>
                  </a:ext>
                </a:extLst>
              </a:tr>
              <a:tr h="539891">
                <a:tc>
                  <a:txBody>
                    <a:bodyPr/>
                    <a:lstStyle/>
                    <a:p>
                      <a:pPr marL="0" lvl="0" indent="0" algn="l" rtl="0">
                        <a:spcBef>
                          <a:spcPts val="0"/>
                        </a:spcBef>
                        <a:spcAft>
                          <a:spcPts val="0"/>
                        </a:spcAft>
                        <a:buNone/>
                      </a:pPr>
                      <a:r>
                        <a:rPr lang="en" sz="900"/>
                        <a:t>CSR letters (Underwriting Letters)</a:t>
                      </a:r>
                      <a:endParaRPr sz="900"/>
                    </a:p>
                  </a:txBody>
                  <a:tcPr marL="91425" marR="91425" marT="91425" marB="91425"/>
                </a:tc>
                <a:tc>
                  <a:txBody>
                    <a:bodyPr/>
                    <a:lstStyle/>
                    <a:p>
                      <a:pPr marL="0" lvl="0" indent="0" algn="l" rtl="0">
                        <a:spcBef>
                          <a:spcPts val="0"/>
                        </a:spcBef>
                        <a:spcAft>
                          <a:spcPts val="0"/>
                        </a:spcAft>
                        <a:buNone/>
                      </a:pPr>
                      <a:r>
                        <a:rPr lang="en" sz="900" dirty="0"/>
                        <a:t>Any underwriting letters associated with the policy number will be visible in the document center.</a:t>
                      </a:r>
                      <a:endParaRPr sz="900" dirty="0"/>
                    </a:p>
                  </a:txBody>
                  <a:tcPr marL="91425" marR="91425" marT="91425" marB="91425"/>
                </a:tc>
                <a:tc>
                  <a:txBody>
                    <a:bodyPr/>
                    <a:lstStyle/>
                    <a:p>
                      <a:pPr marL="0" lvl="0" indent="0" algn="l" rtl="0">
                        <a:spcBef>
                          <a:spcPts val="0"/>
                        </a:spcBef>
                        <a:spcAft>
                          <a:spcPts val="0"/>
                        </a:spcAft>
                        <a:buNone/>
                      </a:pPr>
                      <a:r>
                        <a:rPr lang="en" sz="900"/>
                        <a:t>Underwriting tasks created on Trident are not CSR letters; the task info is not part of the document center.</a:t>
                      </a:r>
                      <a:endParaRPr sz="900"/>
                    </a:p>
                  </a:txBody>
                  <a:tcPr marL="91425" marR="91425" marT="91425" marB="91425"/>
                </a:tc>
                <a:extLst>
                  <a:ext uri="{0D108BD9-81ED-4DB2-BD59-A6C34878D82A}">
                    <a16:rowId xmlns:a16="http://schemas.microsoft.com/office/drawing/2014/main" val="10004"/>
                  </a:ext>
                </a:extLst>
              </a:tr>
              <a:tr h="598327">
                <a:tc>
                  <a:txBody>
                    <a:bodyPr/>
                    <a:lstStyle/>
                    <a:p>
                      <a:pPr marL="0" lvl="0" indent="0" algn="l" rtl="0">
                        <a:spcBef>
                          <a:spcPts val="0"/>
                        </a:spcBef>
                        <a:spcAft>
                          <a:spcPts val="0"/>
                        </a:spcAft>
                        <a:buNone/>
                      </a:pPr>
                      <a:r>
                        <a:rPr lang="en" sz="900" dirty="0"/>
                        <a:t>Flood Zone Determination Information</a:t>
                      </a:r>
                      <a:endParaRPr sz="900" dirty="0"/>
                    </a:p>
                  </a:txBody>
                  <a:tcPr marL="91425" marR="91425" marT="91425" marB="91425"/>
                </a:tc>
                <a:tc>
                  <a:txBody>
                    <a:bodyPr/>
                    <a:lstStyle/>
                    <a:p>
                      <a:pPr marL="0" lvl="0" indent="0" algn="l" rtl="0">
                        <a:spcBef>
                          <a:spcPts val="0"/>
                        </a:spcBef>
                        <a:spcAft>
                          <a:spcPts val="0"/>
                        </a:spcAft>
                        <a:buNone/>
                      </a:pPr>
                      <a:r>
                        <a:rPr lang="en" sz="900"/>
                        <a:t>Legacy (FloodPro) Flood zone determinations and zone recertifications that are part of the nautilus file are included in the document center. Flood zone override verification documents provided in Trident are included.</a:t>
                      </a:r>
                      <a:endParaRPr sz="900"/>
                    </a:p>
                  </a:txBody>
                  <a:tcPr marL="91425" marR="91425" marT="91425" marB="91425"/>
                </a:tc>
                <a:tc>
                  <a:txBody>
                    <a:bodyPr/>
                    <a:lstStyle/>
                    <a:p>
                      <a:pPr marL="0" lvl="0" indent="0" algn="l" rtl="0">
                        <a:spcBef>
                          <a:spcPts val="0"/>
                        </a:spcBef>
                        <a:spcAft>
                          <a:spcPts val="0"/>
                        </a:spcAft>
                        <a:buNone/>
                      </a:pPr>
                      <a:r>
                        <a:rPr lang="en" sz="900" dirty="0"/>
                        <a:t>Flood Zone determinations that are systematically run in Trident are not included. </a:t>
                      </a:r>
                      <a:endParaRPr sz="900" dirty="0"/>
                    </a:p>
                  </a:txBody>
                  <a:tcPr marL="91425" marR="91425" marT="91425" marB="91425"/>
                </a:tc>
                <a:extLst>
                  <a:ext uri="{0D108BD9-81ED-4DB2-BD59-A6C34878D82A}">
                    <a16:rowId xmlns:a16="http://schemas.microsoft.com/office/drawing/2014/main" val="10005"/>
                  </a:ext>
                </a:extLst>
              </a:tr>
              <a:tr h="606056">
                <a:tc>
                  <a:txBody>
                    <a:bodyPr/>
                    <a:lstStyle/>
                    <a:p>
                      <a:pPr marL="0" lvl="0" indent="0" algn="l" rtl="0">
                        <a:spcBef>
                          <a:spcPts val="0"/>
                        </a:spcBef>
                        <a:spcAft>
                          <a:spcPts val="0"/>
                        </a:spcAft>
                        <a:buNone/>
                      </a:pPr>
                      <a:r>
                        <a:rPr lang="en" sz="900" dirty="0"/>
                        <a:t>New Business Applications</a:t>
                      </a:r>
                      <a:endParaRPr sz="900"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900">
                          <a:solidFill>
                            <a:schemeClr val="dk1"/>
                          </a:solidFill>
                        </a:rPr>
                        <a:t>Legacy (FloodPro) New Business Applications  that are part of the nautilus file are included in the document center</a:t>
                      </a:r>
                      <a:endParaRPr sz="900"/>
                    </a:p>
                  </a:txBody>
                  <a:tcPr marL="91425" marR="91425" marT="91425" marB="91425"/>
                </a:tc>
                <a:tc>
                  <a:txBody>
                    <a:bodyPr/>
                    <a:lstStyle/>
                    <a:p>
                      <a:pPr marL="0" lvl="0" indent="0" algn="l" rtl="0">
                        <a:spcBef>
                          <a:spcPts val="0"/>
                        </a:spcBef>
                        <a:spcAft>
                          <a:spcPts val="0"/>
                        </a:spcAft>
                        <a:buNone/>
                      </a:pPr>
                      <a:r>
                        <a:rPr lang="en" sz="900"/>
                        <a:t>Trident new business applications for new policies created in Trident are not included. </a:t>
                      </a:r>
                      <a:r>
                        <a:rPr lang="en" sz="900">
                          <a:solidFill>
                            <a:schemeClr val="dk1"/>
                          </a:solidFill>
                        </a:rPr>
                        <a:t>Trident does not image the new business application.  </a:t>
                      </a:r>
                      <a:endParaRPr sz="900"/>
                    </a:p>
                  </a:txBody>
                  <a:tcPr marL="91425" marR="91425" marT="91425" marB="91425"/>
                </a:tc>
                <a:extLst>
                  <a:ext uri="{0D108BD9-81ED-4DB2-BD59-A6C34878D82A}">
                    <a16:rowId xmlns:a16="http://schemas.microsoft.com/office/drawing/2014/main" val="2758479953"/>
                  </a:ext>
                </a:extLst>
              </a:tr>
              <a:tr h="531628">
                <a:tc>
                  <a:txBody>
                    <a:bodyPr/>
                    <a:lstStyle/>
                    <a:p>
                      <a:pPr marL="0" lvl="0" indent="0" algn="l" rtl="0">
                        <a:spcBef>
                          <a:spcPts val="0"/>
                        </a:spcBef>
                        <a:spcAft>
                          <a:spcPts val="0"/>
                        </a:spcAft>
                        <a:buNone/>
                      </a:pPr>
                      <a:r>
                        <a:rPr lang="en" sz="900"/>
                        <a:t>Endorsement Applications</a:t>
                      </a:r>
                      <a:endParaRPr sz="90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900">
                          <a:solidFill>
                            <a:schemeClr val="dk1"/>
                          </a:solidFill>
                        </a:rPr>
                        <a:t>Legacy (FloodPro) Endorsement  Applications for endorsements that were created and submitted via FloodPro are included</a:t>
                      </a:r>
                      <a:endParaRPr sz="900">
                        <a:solidFill>
                          <a:schemeClr val="dk1"/>
                        </a:solidFill>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900">
                          <a:solidFill>
                            <a:schemeClr val="dk1"/>
                          </a:solidFill>
                        </a:rPr>
                        <a:t>Trident endorsement applications for any endorsement created and submitted in Trident are not included. Trident does not image the endorsement  application.  </a:t>
                      </a:r>
                      <a:endParaRPr sz="900"/>
                    </a:p>
                  </a:txBody>
                  <a:tcPr marL="91425" marR="91425" marT="91425" marB="91425"/>
                </a:tc>
                <a:extLst>
                  <a:ext uri="{0D108BD9-81ED-4DB2-BD59-A6C34878D82A}">
                    <a16:rowId xmlns:a16="http://schemas.microsoft.com/office/drawing/2014/main" val="2662063229"/>
                  </a:ext>
                </a:extLst>
              </a:tr>
              <a:tr h="796490">
                <a:tc>
                  <a:txBody>
                    <a:bodyPr/>
                    <a:lstStyle/>
                    <a:p>
                      <a:pPr marL="0" lvl="0" indent="0" algn="l" rtl="0">
                        <a:spcBef>
                          <a:spcPts val="0"/>
                        </a:spcBef>
                        <a:spcAft>
                          <a:spcPts val="0"/>
                        </a:spcAft>
                        <a:buNone/>
                      </a:pPr>
                      <a:r>
                        <a:rPr lang="en" sz="900"/>
                        <a:t>Renewal Billing Changes / Endorsements</a:t>
                      </a:r>
                      <a:endParaRPr sz="900"/>
                    </a:p>
                    <a:p>
                      <a:pPr marL="0" lvl="0" indent="0" algn="l" rtl="0">
                        <a:spcBef>
                          <a:spcPts val="0"/>
                        </a:spcBef>
                        <a:spcAft>
                          <a:spcPts val="0"/>
                        </a:spcAft>
                        <a:buNone/>
                      </a:pPr>
                      <a:r>
                        <a:rPr lang="en" sz="900"/>
                        <a:t>(Renewal Builder Changes)</a:t>
                      </a:r>
                      <a:endParaRPr sz="90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900">
                          <a:solidFill>
                            <a:schemeClr val="dk1"/>
                          </a:solidFill>
                        </a:rPr>
                        <a:t>Legacy (FloodPro) Renewal Endorsement  Applications for Renewals  that were created and submitted via FloodPro are included.Legacy (FloodPro) Revised Renewal Billing Notices generated from the renewal endorsement application are included.</a:t>
                      </a:r>
                      <a:endParaRPr sz="900">
                        <a:solidFill>
                          <a:schemeClr val="dk1"/>
                        </a:solidFill>
                      </a:endParaRPr>
                    </a:p>
                  </a:txBody>
                  <a:tcPr marL="91425" marR="91425" marT="91425" marB="91425"/>
                </a:tc>
                <a:tc>
                  <a:txBody>
                    <a:bodyPr/>
                    <a:lstStyle/>
                    <a:p>
                      <a:pPr marL="0" lvl="0" indent="0" algn="l" rtl="0">
                        <a:spcBef>
                          <a:spcPts val="0"/>
                        </a:spcBef>
                        <a:spcAft>
                          <a:spcPts val="0"/>
                        </a:spcAft>
                        <a:buNone/>
                      </a:pPr>
                      <a:r>
                        <a:rPr lang="en" sz="900" dirty="0"/>
                        <a:t>Renewal billing changes made in the Trident Renewal Builder page are not included; as Trident does not image a renewal application.  Revised Renewal Notices for Trident renewals do not create revised renewal notices. Therefore, these will not be included until the trident defect is resolved.</a:t>
                      </a:r>
                      <a:endParaRPr sz="900" dirty="0"/>
                    </a:p>
                  </a:txBody>
                  <a:tcPr marL="91425" marR="91425" marT="91425" marB="91425"/>
                </a:tc>
                <a:extLst>
                  <a:ext uri="{0D108BD9-81ED-4DB2-BD59-A6C34878D82A}">
                    <a16:rowId xmlns:a16="http://schemas.microsoft.com/office/drawing/2014/main" val="448593251"/>
                  </a:ext>
                </a:extLst>
              </a:tr>
            </a:tbl>
          </a:graphicData>
        </a:graphic>
      </p:graphicFrame>
    </p:spTree>
    <p:extLst>
      <p:ext uri="{BB962C8B-B14F-4D97-AF65-F5344CB8AC3E}">
        <p14:creationId xmlns:p14="http://schemas.microsoft.com/office/powerpoint/2010/main" val="268896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527F800-F0FE-4A90-B4B7-EE98421267E5}"/>
              </a:ext>
            </a:extLst>
          </p:cNvPr>
          <p:cNvPicPr>
            <a:picLocks noGrp="1" noChangeAspect="1"/>
          </p:cNvPicPr>
          <p:nvPr>
            <p:ph sz="quarter" idx="11"/>
          </p:nvPr>
        </p:nvPicPr>
        <p:blipFill>
          <a:blip r:embed="rId2"/>
          <a:stretch>
            <a:fillRect/>
          </a:stretch>
        </p:blipFill>
        <p:spPr>
          <a:xfrm>
            <a:off x="522129" y="1537410"/>
            <a:ext cx="11229030" cy="3630013"/>
          </a:xfrm>
          <a:prstGeom prst="rect">
            <a:avLst/>
          </a:prstGeom>
        </p:spPr>
      </p:pic>
      <p:sp>
        <p:nvSpPr>
          <p:cNvPr id="3" name="Content Placeholder 2">
            <a:extLst>
              <a:ext uri="{FF2B5EF4-FFF2-40B4-BE49-F238E27FC236}">
                <a16:creationId xmlns:a16="http://schemas.microsoft.com/office/drawing/2014/main" id="{FCAC46C4-FD74-D920-92F4-D98FDFC811F1}"/>
              </a:ext>
            </a:extLst>
          </p:cNvPr>
          <p:cNvSpPr>
            <a:spLocks noGrp="1"/>
          </p:cNvSpPr>
          <p:nvPr>
            <p:ph sz="quarter" idx="10"/>
          </p:nvPr>
        </p:nvSpPr>
        <p:spPr/>
        <p:txBody>
          <a:bodyPr>
            <a:normAutofit fontScale="62500" lnSpcReduction="20000"/>
          </a:bodyPr>
          <a:lstStyle/>
          <a:p>
            <a:r>
              <a:rPr lang="en-US" dirty="0"/>
              <a:t>The documents tab shows all documents, with newest shown first</a:t>
            </a:r>
          </a:p>
        </p:txBody>
      </p:sp>
    </p:spTree>
    <p:extLst>
      <p:ext uri="{BB962C8B-B14F-4D97-AF65-F5344CB8AC3E}">
        <p14:creationId xmlns:p14="http://schemas.microsoft.com/office/powerpoint/2010/main" val="972329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902952D-7CFE-47B0-9E92-866B9EBCE260}"/>
              </a:ext>
            </a:extLst>
          </p:cNvPr>
          <p:cNvPicPr>
            <a:picLocks noGrp="1" noChangeAspect="1"/>
          </p:cNvPicPr>
          <p:nvPr>
            <p:ph sz="quarter" idx="11"/>
          </p:nvPr>
        </p:nvPicPr>
        <p:blipFill>
          <a:blip r:embed="rId2"/>
          <a:stretch>
            <a:fillRect/>
          </a:stretch>
        </p:blipFill>
        <p:spPr>
          <a:xfrm>
            <a:off x="622300" y="1389542"/>
            <a:ext cx="9713583" cy="4479416"/>
          </a:xfrm>
          <a:prstGeom prst="rect">
            <a:avLst/>
          </a:prstGeom>
        </p:spPr>
      </p:pic>
      <p:sp>
        <p:nvSpPr>
          <p:cNvPr id="3" name="Content Placeholder 2">
            <a:extLst>
              <a:ext uri="{FF2B5EF4-FFF2-40B4-BE49-F238E27FC236}">
                <a16:creationId xmlns:a16="http://schemas.microsoft.com/office/drawing/2014/main" id="{FCAC46C4-FD74-D920-92F4-D98FDFC811F1}"/>
              </a:ext>
            </a:extLst>
          </p:cNvPr>
          <p:cNvSpPr>
            <a:spLocks noGrp="1"/>
          </p:cNvSpPr>
          <p:nvPr>
            <p:ph sz="quarter" idx="10"/>
          </p:nvPr>
        </p:nvSpPr>
        <p:spPr/>
        <p:txBody>
          <a:bodyPr>
            <a:normAutofit fontScale="70000" lnSpcReduction="20000"/>
          </a:bodyPr>
          <a:lstStyle/>
          <a:p>
            <a:r>
              <a:rPr lang="en-US" dirty="0"/>
              <a:t>A Documents tab is now available on the policy detail page</a:t>
            </a:r>
          </a:p>
        </p:txBody>
      </p:sp>
    </p:spTree>
    <p:extLst>
      <p:ext uri="{BB962C8B-B14F-4D97-AF65-F5344CB8AC3E}">
        <p14:creationId xmlns:p14="http://schemas.microsoft.com/office/powerpoint/2010/main" val="1890827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711</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Bethany Ruohonen</dc:creator>
  <cp:lastModifiedBy>Bethany Ruohonen</cp:lastModifiedBy>
  <cp:revision>8</cp:revision>
  <dcterms:created xsi:type="dcterms:W3CDTF">2022-09-22T13:37:29Z</dcterms:created>
  <dcterms:modified xsi:type="dcterms:W3CDTF">2022-09-22T16:27:41Z</dcterms:modified>
</cp:coreProperties>
</file>